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package/2006/relationships/metadata/extended-properties" Target="docProps/app0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302" r:id="rId2"/>
    <p:sldId id="326" r:id="rId3"/>
    <p:sldId id="305" r:id="rId4"/>
    <p:sldId id="306" r:id="rId5"/>
    <p:sldId id="307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7" r:id="rId15"/>
    <p:sldId id="325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 autoAdjust="0"/>
    <p:restoredTop sz="60197" autoAdjust="0"/>
  </p:normalViewPr>
  <p:slideViewPr>
    <p:cSldViewPr snapToGrid="0" snapToObjects="1">
      <p:cViewPr varScale="1">
        <p:scale>
          <a:sx n="139" d="100"/>
          <a:sy n="139" d="100"/>
        </p:scale>
        <p:origin x="2416" y="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2" d="100"/>
        <a:sy n="202" d="100"/>
      </p:scale>
      <p:origin x="0" y="-1232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707582-BF10-4EA1-9EE1-D2F86DF77CB3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DF2A49-9C7E-40D6-8545-98F95BF950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690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vscode-file://vscode-app/c:/Users/JohnM/AppData/Local/Programs/Microsoft%20VS%20Code/resources/app/out/vs/code/electron-browser/workbench/workbench.html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500" baseline="0" dirty="0"/>
              <a:t>Scene A</a:t>
            </a:r>
            <a:br>
              <a:rPr lang="en-US" sz="1500" baseline="0" dirty="0"/>
            </a:br>
            <a:br>
              <a:rPr lang="en-US" sz="1500" baseline="0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Welcome everyone! Today, we’ll be talking about Mob.sh—a tool designed to make mob programming easier for teams.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session is a practical guide, so we’ll cover how to install Mob.sh, configure it for your team’s workflow, and use it effectively.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 programming is a collaborative approach where the whole team works together at one computer. Mob.sh helps streamline this process, making rotations and collaboration smoother.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end of this session, you’ll know how to get started with Mob.sh and have tips for integrating it into your team’s daily routine.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Let’s dive in and see how Mob.sh can support your team’s mob programming journey!</a:t>
            </a:r>
          </a:p>
          <a:p>
            <a:endParaRPr lang="en-US" sz="150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869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A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Let’s talk about best practices for using branches with mob.sh.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It’s recommended to create a separate feature branch for each story or task your team is working on.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 mob.sh handle the work-in-progress (WIP) branch management for you—don’t create or manage these manually.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you finish your mob session and run mob done, that’s the right time to create a pull request for your changes.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also a couple of things to avoid:</a:t>
            </a:r>
          </a:p>
          <a:p>
            <a:pPr lvl="1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Don’t run multiple mob sessions on the same feature branch at the same time, as this can cause conflicts and confusion.</a:t>
            </a:r>
          </a:p>
          <a:p>
            <a:pPr lvl="1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Avoid making manual commits directly on the WIP branch; always use mob.sh commands to keep your workflow clean and consistent.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Following these practices will help your team stay organized and make collaboration smoother.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0017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A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Effective role rotation is key to successful mob programming.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driver, who is at the keyboard, should rotate every 5 to 7 minutes to keep everyone engaged and share responsibility.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Navigators are the rest of the team—they guide the driver by discussing and planning the next steps.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someone is researching or looking up information, they should do so in a way that doesn’t interrupt the team’s flow.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Always use a shared timer to keep rotations consistent. You can use the built-in timer in mob.sh or any external timer that works for your team.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practices help maintain momentum, ensure everyone participates, and keep the session productive.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448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A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Mob.sh also offers several advanced features to support different workflows.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want to keep your local, uncommitted changes when starting a session, use mob start --include-uncommitted.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specify a custom WIP branch with mob start --branch, which is useful if you need to work on multiple features or experiments.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mob timer command lets you start a standalone rotation timer, independent of a mob session—handy for keeping everyone on schedule.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 mob status shows you the current state of your mob session, so you always know what’s happening and who’s up next.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features give your team more flexibility and control over your mob programming sessions.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2946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A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Let’s cover some common issues you might encounter with mob.sh and how to resolve them.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see an “Uncommitted changes” error, it means you have local changes that need to be stashed. Just run git stash to save your changes before starting or continuing a session.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run into conflicts when running mob done, resolve the conflicts locally in your editor. Once resolved, use mob done --continue to finish the process.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Sometimes, someone might forget to run mob next at the end of their rotation. In that case, the next person can use mob start --continue to pick up where the team left off.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simple commands can help you quickly get back on track and keep your mob programming session running smoothly.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0268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A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want to learn more or need additional help, here are some useful resources.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official mob.sh website,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https://mob.sh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has documentation, installation instructions, and more details about the tool.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a broader perspective on mob programming as a technique, check out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ThoughtWorks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Tech Radar, which highlights mob programming as a recommended practice.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the GitHub repository at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https://github.com/remotemobprogramming/mob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where you can find the source code, report issues, or contribute to the project.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resources are great starting points for deepening your understanding and getting the most out of mob.sh.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134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B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lab is designed to help your team get hands-on experience with mob programming setup, especially in the context of using AI tools like Copilot.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lab should take about 15 to 20 minutes and is optional, depending on how much time we have in the session.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objectives are to explore collaborative coding with Copilot and to set up your environment for effective team development.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Activities include:</a:t>
            </a:r>
          </a:p>
          <a:p>
            <a:pPr lvl="1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Researching mob programming tools—mob.sh is recommended, but you can look at alternatives as well.</a:t>
            </a:r>
          </a:p>
          <a:p>
            <a:pPr lvl="1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Configuring your environment to support mob programming.</a:t>
            </a:r>
          </a:p>
          <a:p>
            <a:pPr lvl="1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Practicing the driver and navigator roles, with Copilot acting as an assistant.</a:t>
            </a:r>
          </a:p>
          <a:p>
            <a:pPr lvl="1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Discussing how AI, like Copilot, changes the dynamics of mob programming.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also some discussion questions to consider:</a:t>
            </a:r>
          </a:p>
          <a:p>
            <a:pPr lvl="1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does AI change the driver/navigator dynamic?</a:t>
            </a:r>
          </a:p>
          <a:p>
            <a:pPr lvl="1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Should the team discuss AI suggestions before accepting them?</a:t>
            </a:r>
          </a:p>
          <a:p>
            <a:pPr lvl="1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should disagreements between the mob and AI suggestions be handled?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goal is to get comfortable with both the technical setup and the team interactions that come with mob programming, especially when AI is involved.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27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A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 programming is a team-based approach to software development.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entire team works together on the same task, using a single computer.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Typically, one person acts as the “Driver” and types, while the rest of the team, the “Navigators,” discuss and guide the work.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method encourages everyone to contribute ideas and solutions in real time.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helps share knowledge across the team, reduces misunderstandings, and leads to higher code quality.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Rotating roles ensures everyone stays engaged and learns from each other.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Overall, mob programming fosters collaboration, continuous learning, and a strong sense of team ownership over the code.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62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Scene A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Mob.sh addresses several common pain points in mob and pair programming.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 it enables smooth handoffs during rotations, so switching between team members is seamless and efficient.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automatically manages “Work In Progress” (WIP) branches, so you don’t have to worry about manual branch creation or cleanup.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tool includes built-in timers that require zero configuration, helping teams keep rotations on track without extra setup.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Mob.sh ensures that commits and merges remain clean, reducing the risk of messy histories or merge conflicts.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it’s compatible with any Git provider, including GitHub, GitLab, and Bitbucket, making it easy to integrate into your existing workflow.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7342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Scene A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Let’s look at how to install mob.sh.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 you’ll need Git installed on your system, and you should be using macOS, Linux, or Windows Subsystem for Linux. Homebrew is optional but recommended for the easiest installation.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recommended way to install is with Homebrew. Just run brew install mob in your terminal.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Alternatively, you can use the curl installer by running the command shown: curl 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https://install.mob.sh | sh.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prefer, you can also install manually: download the binary from the mob.sh website, add it to your PATH, and verify the installation by running mob version.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options make it easy to get mob.sh up and running on most development environments.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436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A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installing mob.sh, it’s a good idea to configure it for your team’s preferences.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 set your preferred code editor. For example, if you use VS Code, run: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 config editor "code"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Next, you can set a default name for your work-in-progress (WIP) branch. This helps keep your branches organized. For example: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 config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-branch "mob-session"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Optionally, you can set the timer duration for rotations. For instance, to set a 5-minute timer, use: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 config timer 5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simple configuration steps help tailor mob.sh to your workflow and make your mob programming sessions smoother.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866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A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begin a mob programming session with mob.sh, simply run the command mob start in your terminal.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you do this, mob.sh will automatically create or update a work-in-progress (WIP) branch for your session.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have any local changes, mob.sh will stash them to keep your workspace clean.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 preferred code editor will open, so you can start working right away.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you’ve set a timer, it will also start automatically to help manage rotation intervals.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process makes it easy to get your team up and running with minimal setup each time you start a new mob session.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76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A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your rotation ends in a mob programming session, you’ll use the command mob next.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command is designed to make the handoff to the next driver as smooth as possible.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automatically commits your current work-in-progress, so nothing is lost.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it pushes those changes to the remote repository, making them instantly available to the rest of the team.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it prepares the environment for the next driver, so they can pick up right where you left off with minimal friction.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process helps keep the team in sync and ensures that transitions between drivers are quick and reliable.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57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A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your rotation ends in a mob programming session, you’ll use the command mob next.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command is designed to make the handoff to the next driver as smooth as possible.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automatically commits your current work-in-progress, so nothing is lost.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it pushes those changes to the remote repository, making them instantly available to the rest of the team.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it prepares the environment for the next driver, so they can pick up right where you left off with minimal friction.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process helps keep the team in sync and ensures that transitions between drivers are quick and reliable.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716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Scene A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Once your team has completed the feature or task, it’s time to finish the mob session.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do this, simply run the command mob done.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command will automatically squash all the work-in-progress commits into a single, clean commit.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then merges your changes into the main branch, ensuring your work is integrated smoothly.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mob.sh cleans up by deleting the temporary WIP branch, keeping your repository tidy.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process helps maintain a clean commit history and makes it easy to see what was accomplished during the mob session.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DF2A49-9C7E-40D6-8545-98F95BF9503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969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007F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5D4979-0E48-181C-5438-B441393DCA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l="301" t="5222" r="713" b="10945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BA191F-D9FD-C2EB-983F-9B42F26EB6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2069538"/>
            <a:ext cx="6858000" cy="1418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FDDE32-D155-6EE2-5EAC-C0A0C4B0A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714244"/>
            <a:ext cx="6858000" cy="99380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9F10DC-7230-4581-E771-A51DC87C60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0828" y="928579"/>
            <a:ext cx="2683663" cy="96611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8501742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7AB04E-CD14-3B5B-FB56-FF0AC2426BB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l="301" t="5222" r="713" b="10945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2063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F442E2-8683-D251-03C0-5FDD0CBEBC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5111" y="788974"/>
            <a:ext cx="7373867" cy="276999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1200">
                <a:latin typeface="Victor Mono" pitchFamily="49" charset="0"/>
              </a:defRPr>
            </a:lvl1pPr>
            <a:lvl2pPr marL="342900" indent="0">
              <a:buFontTx/>
              <a:buNone/>
              <a:defRPr>
                <a:latin typeface="Victor Mono" pitchFamily="49" charset="0"/>
              </a:defRPr>
            </a:lvl2pPr>
            <a:lvl3pPr marL="685800" indent="0">
              <a:buFontTx/>
              <a:buNone/>
              <a:defRPr>
                <a:latin typeface="Victor Mono" pitchFamily="49" charset="0"/>
              </a:defRPr>
            </a:lvl3pPr>
            <a:lvl4pPr marL="1028700" indent="0">
              <a:buFontTx/>
              <a:buNone/>
              <a:defRPr>
                <a:latin typeface="Victor Mono" pitchFamily="49" charset="0"/>
              </a:defRPr>
            </a:lvl4pPr>
            <a:lvl5pPr marL="1371600" indent="0">
              <a:buFontTx/>
              <a:buNone/>
              <a:defRPr>
                <a:latin typeface="Victor Mono" pitchFamily="49" charset="0"/>
              </a:defRPr>
            </a:lvl5pPr>
          </a:lstStyle>
          <a:p>
            <a:pPr lvl="0"/>
            <a:r>
              <a:rPr lang="en-US" dirty="0"/>
              <a:t>Click to edit Code text</a:t>
            </a:r>
          </a:p>
        </p:txBody>
      </p:sp>
    </p:spTree>
    <p:extLst>
      <p:ext uri="{BB962C8B-B14F-4D97-AF65-F5344CB8AC3E}">
        <p14:creationId xmlns:p14="http://schemas.microsoft.com/office/powerpoint/2010/main" val="3982664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5008E-5CA0-DF16-8859-F3F3B6B4E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7D27F-181A-B717-23A8-6AE0FE66C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78281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5008E-5CA0-DF16-8859-F3F3B6B4E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7D27F-181A-B717-23A8-6AE0FE66C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2734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930F6-D2DF-F6C7-EE28-1317F8B2A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C4C2C-73A8-3DEC-B6FB-43F2345FC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E4B54-0793-1D98-555E-E9470FF34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516633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930F6-D2DF-F6C7-EE28-1317F8B2A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C4C2C-73A8-3DEC-B6FB-43F2345FC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E4B54-0793-1D98-555E-E9470FF34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00428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entere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B468B-A6F2-4747-0841-93AC035CB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668" y="1973171"/>
            <a:ext cx="6696665" cy="117665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45013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B468B-A6F2-4747-0841-93AC035CB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282042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B468B-A6F2-4747-0841-93AC035CB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F1C99E23-E5F1-1D9C-BF82-D83E6E9F13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5085" y="1825228"/>
            <a:ext cx="7793831" cy="28432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63708861-970C-B5DB-BF46-526E75A04C1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5085" y="1083469"/>
            <a:ext cx="7793831" cy="4869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333399939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70847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F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C53BF9-6377-93D8-5BD7-30937619B4E2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20000"/>
          </a:blip>
          <a:srcRect l="301" t="5222" r="713" b="10945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4163A3-B061-0949-1965-0375841BD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73845"/>
            <a:ext cx="6696665" cy="527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76094-9BD4-ED01-3BE5-5F760EE32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096112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6163BC-C951-C17F-421A-4AD743EDDB29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7512088" y="318405"/>
            <a:ext cx="1337757" cy="48270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796651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ob.sh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ing.com/search?q=%22https%3A%2F%2Fgithub.com%2Fremotemobprogramming%2Fmob%22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ob.sh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>
                <a:solidFill>
                  <a:schemeClr val="tx1"/>
                </a:solidFill>
                <a:latin typeface="+mn-lt"/>
              </a:rPr>
              <a:t>📘 </a:t>
            </a:r>
            <a:r>
              <a:rPr b="1" dirty="0">
                <a:latin typeface="+mn-lt"/>
              </a:rPr>
              <a:t>Mob.sh: Install, Configure, and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i="1" dirty="0">
                <a:latin typeface="+mn-lt"/>
              </a:rPr>
              <a:t>A practical </a:t>
            </a:r>
            <a:r>
              <a:rPr lang="en-US" i="1" dirty="0">
                <a:latin typeface="+mn-lt"/>
              </a:rPr>
              <a:t>guide </a:t>
            </a:r>
            <a:r>
              <a:rPr i="1" dirty="0">
                <a:latin typeface="+mn-lt"/>
              </a:rPr>
              <a:t>for teams adopting mob programming</a:t>
            </a:r>
          </a:p>
        </p:txBody>
      </p:sp>
    </p:spTree>
    <p:extLst>
      <p:ext uri="{BB962C8B-B14F-4D97-AF65-F5344CB8AC3E}">
        <p14:creationId xmlns:p14="http://schemas.microsoft.com/office/powerpoint/2010/main" val="428476337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>
                <a:latin typeface="+mn-lt"/>
              </a:rPr>
              <a:t>🧱 Branching Model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Recommended</a:t>
            </a:r>
          </a:p>
          <a:p>
            <a:pPr lvl="0"/>
            <a:r>
              <a:rPr dirty="0">
                <a:latin typeface="+mn-lt"/>
              </a:rPr>
              <a:t>Feature branch per story</a:t>
            </a:r>
          </a:p>
          <a:p>
            <a:pPr lvl="0"/>
            <a:r>
              <a:rPr dirty="0">
                <a:latin typeface="+mn-lt"/>
              </a:rPr>
              <a:t>mob.sh manages the WIP branch</a:t>
            </a:r>
          </a:p>
          <a:p>
            <a:pPr lvl="0"/>
            <a:r>
              <a:rPr dirty="0">
                <a:latin typeface="+mn-lt"/>
              </a:rPr>
              <a:t>PR created after mob done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Avoid</a:t>
            </a:r>
          </a:p>
          <a:p>
            <a:pPr lvl="0"/>
            <a:r>
              <a:rPr dirty="0">
                <a:latin typeface="+mn-lt"/>
              </a:rPr>
              <a:t>Multiple mobs on the same feature branch</a:t>
            </a:r>
          </a:p>
          <a:p>
            <a:pPr lvl="0"/>
            <a:r>
              <a:rPr dirty="0">
                <a:latin typeface="+mn-lt"/>
              </a:rPr>
              <a:t>Manual commits on the WIP branch</a:t>
            </a:r>
          </a:p>
        </p:txBody>
      </p:sp>
    </p:spTree>
    <p:extLst>
      <p:ext uri="{BB962C8B-B14F-4D97-AF65-F5344CB8AC3E}">
        <p14:creationId xmlns:p14="http://schemas.microsoft.com/office/powerpoint/2010/main" val="40244732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>
                <a:latin typeface="+mn-lt"/>
              </a:rPr>
              <a:t>🧭 Role Rotation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dirty="0">
                <a:latin typeface="+mn-lt"/>
              </a:rPr>
              <a:t>Driver rotates every 5–7 minutes</a:t>
            </a:r>
          </a:p>
          <a:p>
            <a:pPr lvl="0"/>
            <a:r>
              <a:rPr dirty="0">
                <a:latin typeface="+mn-lt"/>
              </a:rPr>
              <a:t>Navigator(s) guide the next steps</a:t>
            </a:r>
          </a:p>
          <a:p>
            <a:pPr lvl="0"/>
            <a:r>
              <a:rPr dirty="0">
                <a:latin typeface="+mn-lt"/>
              </a:rPr>
              <a:t>Researchers support without interrupting flow</a:t>
            </a:r>
          </a:p>
          <a:p>
            <a:pPr lvl="0"/>
            <a:r>
              <a:rPr dirty="0">
                <a:latin typeface="+mn-lt"/>
              </a:rPr>
              <a:t>Use a shared timer (mob.sh or external)</a:t>
            </a:r>
          </a:p>
        </p:txBody>
      </p:sp>
    </p:spTree>
    <p:extLst>
      <p:ext uri="{BB962C8B-B14F-4D97-AF65-F5344CB8AC3E}">
        <p14:creationId xmlns:p14="http://schemas.microsoft.com/office/powerpoint/2010/main" val="253321480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>
                <a:latin typeface="+mn-lt"/>
              </a:rPr>
              <a:t>🛠️ Advanced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mob start –include-uncommitted</a:t>
            </a:r>
          </a:p>
          <a:p>
            <a:pPr marL="0" lvl="0" indent="0">
              <a:buNone/>
            </a:pPr>
            <a:r>
              <a:rPr dirty="0">
                <a:latin typeface="+mn-lt"/>
              </a:rPr>
              <a:t>Keep local changes when starting a session.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mob start –branch </a:t>
            </a:r>
          </a:p>
          <a:p>
            <a:pPr marL="0" lvl="0" indent="0">
              <a:buNone/>
            </a:pPr>
            <a:r>
              <a:rPr dirty="0">
                <a:latin typeface="+mn-lt"/>
              </a:rPr>
              <a:t>Use a custom WIP branch.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mob timer</a:t>
            </a:r>
          </a:p>
          <a:p>
            <a:pPr marL="0" lvl="0" indent="0">
              <a:buNone/>
            </a:pPr>
            <a:r>
              <a:rPr dirty="0">
                <a:latin typeface="+mn-lt"/>
              </a:rPr>
              <a:t>Start a standalone rotation timer.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mob status</a:t>
            </a:r>
          </a:p>
          <a:p>
            <a:pPr marL="0" lvl="0" indent="0">
              <a:buNone/>
            </a:pPr>
            <a:r>
              <a:rPr dirty="0">
                <a:latin typeface="+mn-lt"/>
              </a:rPr>
              <a:t>Check current mob state.</a:t>
            </a:r>
          </a:p>
        </p:txBody>
      </p:sp>
    </p:spTree>
    <p:extLst>
      <p:ext uri="{BB962C8B-B14F-4D97-AF65-F5344CB8AC3E}">
        <p14:creationId xmlns:p14="http://schemas.microsoft.com/office/powerpoint/2010/main" val="301411890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>
                <a:latin typeface="+mn-lt"/>
              </a:rPr>
              <a:t>🧹 Troubleshooting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“Uncommitted changes” error</a:t>
            </a:r>
          </a:p>
          <a:p>
            <a:pPr marL="0" lvl="0" indent="0">
              <a:buNone/>
            </a:pPr>
            <a:r>
              <a:rPr dirty="0">
                <a:latin typeface="+mn-lt"/>
              </a:rPr>
              <a:t>→ Run:</a:t>
            </a:r>
          </a:p>
          <a:p>
            <a:pPr lvl="0" indent="0">
              <a:buNone/>
            </a:pPr>
            <a:r>
              <a:rPr dirty="0">
                <a:latin typeface="Consolas" panose="020B0609020204030204" pitchFamily="49" charset="0"/>
              </a:rPr>
              <a:t>git stash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Conflicts on mob done</a:t>
            </a:r>
          </a:p>
          <a:p>
            <a:pPr marL="0" lvl="0" indent="0">
              <a:buNone/>
            </a:pPr>
            <a:r>
              <a:rPr dirty="0">
                <a:latin typeface="+mn-lt"/>
              </a:rPr>
              <a:t>→ Resolve locally, then:</a:t>
            </a:r>
          </a:p>
          <a:p>
            <a:pPr lvl="0" indent="0">
              <a:buNone/>
            </a:pPr>
            <a:r>
              <a:rPr dirty="0">
                <a:latin typeface="Consolas" panose="020B0609020204030204" pitchFamily="49" charset="0"/>
              </a:rPr>
              <a:t>mob done --continue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Someone forgot mob next</a:t>
            </a:r>
          </a:p>
          <a:p>
            <a:pPr marL="0" lvl="0" indent="0">
              <a:buNone/>
            </a:pPr>
            <a:r>
              <a:rPr dirty="0">
                <a:latin typeface="+mn-lt"/>
              </a:rPr>
              <a:t>→ Use:</a:t>
            </a:r>
          </a:p>
          <a:p>
            <a:pPr lvl="0" indent="0">
              <a:buNone/>
            </a:pPr>
            <a:r>
              <a:rPr dirty="0">
                <a:latin typeface="Consolas" panose="020B0609020204030204" pitchFamily="49" charset="0"/>
              </a:rPr>
              <a:t>mob start --continue</a:t>
            </a:r>
          </a:p>
        </p:txBody>
      </p:sp>
    </p:spTree>
    <p:extLst>
      <p:ext uri="{BB962C8B-B14F-4D97-AF65-F5344CB8AC3E}">
        <p14:creationId xmlns:p14="http://schemas.microsoft.com/office/powerpoint/2010/main" val="384060416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>
                <a:latin typeface="+mn-lt"/>
              </a:rPr>
              <a:t>📚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dirty="0">
                <a:latin typeface="+mn-lt"/>
              </a:rPr>
              <a:t>Official site:</a:t>
            </a:r>
            <a:r>
              <a:rPr lang="en-US" dirty="0">
                <a:latin typeface="+mn-lt"/>
              </a:rPr>
              <a:t> https://mob.sh </a:t>
            </a:r>
            <a:endParaRPr dirty="0">
              <a:latin typeface="+mn-lt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0"/>
            <a:r>
              <a:rPr dirty="0" err="1">
                <a:latin typeface="+mn-lt"/>
              </a:rPr>
              <a:t>ThoughtWorks</a:t>
            </a:r>
            <a:r>
              <a:rPr dirty="0">
                <a:latin typeface="+mn-lt"/>
              </a:rPr>
              <a:t> Tech Radar (Technique): Mob Programming</a:t>
            </a:r>
          </a:p>
          <a:p>
            <a:pPr lvl="0"/>
            <a:r>
              <a:rPr dirty="0">
                <a:latin typeface="+mn-lt"/>
              </a:rPr>
              <a:t>GitHub repo:</a:t>
            </a:r>
            <a:r>
              <a:rPr lang="en-US" dirty="0">
                <a:latin typeface="+mn-lt"/>
              </a:rPr>
              <a:t> https://github.com/remotemobprogramming/mob </a:t>
            </a:r>
            <a:endParaRPr dirty="0">
              <a:latin typeface="+mn-lt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391964391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53838-56DA-5AD1-44D0-65C93ED23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Lab: Mob Programming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5B120-646A-ABDB-D7DE-003C3E391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Duration:</a:t>
            </a:r>
            <a:r>
              <a:rPr lang="en-US" dirty="0"/>
              <a:t> 15-20 minutes</a:t>
            </a:r>
          </a:p>
          <a:p>
            <a:pPr marL="0" indent="0">
              <a:buNone/>
            </a:pPr>
            <a:r>
              <a:rPr lang="en-US" b="1" dirty="0"/>
              <a:t>Optional - based on session mention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/>
              <a:t>Objectives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Explore collaborative coding with Copilot</a:t>
            </a:r>
          </a:p>
          <a:p>
            <a:pPr lvl="1"/>
            <a:r>
              <a:rPr lang="en-US" dirty="0"/>
              <a:t>Set up for team development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/>
              <a:t>Activities</a:t>
            </a:r>
            <a:br>
              <a:rPr lang="en-US" dirty="0"/>
            </a:br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Research mob programming tools </a:t>
            </a:r>
          </a:p>
          <a:p>
            <a:pPr lvl="1"/>
            <a:r>
              <a:rPr lang="en-US" dirty="0"/>
              <a:t>mob.sh or alternatives</a:t>
            </a:r>
          </a:p>
          <a:p>
            <a:pPr marL="0" indent="0">
              <a:buNone/>
            </a:pPr>
            <a:r>
              <a:rPr lang="en-US" dirty="0"/>
              <a:t>2. Configure for your environment</a:t>
            </a:r>
          </a:p>
          <a:p>
            <a:pPr marL="0" indent="0">
              <a:buNone/>
            </a:pPr>
            <a:r>
              <a:rPr lang="en-US" dirty="0"/>
              <a:t>3. Practice driver/navigator roles with Copilot as assistant</a:t>
            </a:r>
          </a:p>
          <a:p>
            <a:pPr marL="0" indent="0">
              <a:buNone/>
            </a:pPr>
            <a:r>
              <a:rPr lang="en-US" dirty="0"/>
              <a:t>4. Discuss how AI changes mob programming dynamics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23231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447C-3B19-0573-5FE5-0E30A5A4F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👥 What is Mob Programming?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CB699-D409-7AFE-2557-889C64270B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Definition: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Mob programming is a collaborative software development approach where the entire team works together on the same task, at the same time, on the same computer.</a:t>
            </a:r>
          </a:p>
          <a:p>
            <a:endParaRPr lang="en-US" b="1" dirty="0"/>
          </a:p>
          <a:p>
            <a:pPr marL="0" indent="0">
              <a:buNone/>
            </a:pPr>
            <a:r>
              <a:rPr lang="en-US" b="1" dirty="0"/>
              <a:t>Key Points:</a:t>
            </a:r>
            <a:endParaRPr lang="en-US" dirty="0"/>
          </a:p>
          <a:p>
            <a:pPr lvl="1"/>
            <a:r>
              <a:rPr lang="en-US" dirty="0"/>
              <a:t>One computer, one team, one task.</a:t>
            </a:r>
          </a:p>
          <a:p>
            <a:pPr lvl="1"/>
            <a:r>
              <a:rPr lang="en-US" dirty="0"/>
              <a:t>Roles rotate: typically, one person types (“Driver”), others guide (“Navigators”).</a:t>
            </a:r>
          </a:p>
          <a:p>
            <a:pPr lvl="1"/>
            <a:r>
              <a:rPr lang="en-US" dirty="0"/>
              <a:t>Encourages knowledge sharing, real-time feedback, and team alignment.</a:t>
            </a:r>
          </a:p>
          <a:p>
            <a:pPr lvl="1"/>
            <a:r>
              <a:rPr lang="en-US" dirty="0"/>
              <a:t>Reduces bottlenecks and improves code quality through collective ownership.</a:t>
            </a:r>
          </a:p>
          <a:p>
            <a:pPr marL="0" indent="0">
              <a:buNone/>
            </a:pPr>
            <a:br>
              <a:rPr lang="en-US" b="1" dirty="0"/>
            </a:br>
            <a:r>
              <a:rPr lang="en-US" b="1" dirty="0"/>
              <a:t>Benefits:</a:t>
            </a:r>
            <a:endParaRPr lang="en-US" dirty="0"/>
          </a:p>
          <a:p>
            <a:pPr lvl="1"/>
            <a:r>
              <a:rPr lang="en-US" dirty="0"/>
              <a:t>Faster problem-solving and fewer misunderstandings.</a:t>
            </a:r>
          </a:p>
          <a:p>
            <a:pPr lvl="1"/>
            <a:r>
              <a:rPr lang="en-US" dirty="0"/>
              <a:t>Continuous learning and skill development for all team members.</a:t>
            </a:r>
          </a:p>
          <a:p>
            <a:pPr lvl="1"/>
            <a:r>
              <a:rPr lang="en-US" dirty="0"/>
              <a:t>Higher engagement and team cohesion.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14836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ADA5F-6E21-F6D0-D897-6EE0DD31E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dirty="0">
                <a:latin typeface="+mn-lt"/>
              </a:rPr>
              <a:t>What mob.sh Solves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6580E-ADAA-044E-A208-11EC24A75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>
                <a:latin typeface="+mn-lt"/>
              </a:rPr>
              <a:t>Smooth handoffs during mob/pair rotations</a:t>
            </a:r>
          </a:p>
          <a:p>
            <a:pPr lvl="0"/>
            <a:r>
              <a:rPr lang="en-US" dirty="0">
                <a:latin typeface="+mn-lt"/>
              </a:rPr>
              <a:t>Automatic WIP branches</a:t>
            </a:r>
          </a:p>
          <a:p>
            <a:pPr lvl="0"/>
            <a:r>
              <a:rPr lang="en-US" dirty="0">
                <a:latin typeface="+mn-lt"/>
              </a:rPr>
              <a:t>Zero‑conf timers</a:t>
            </a:r>
          </a:p>
          <a:p>
            <a:pPr lvl="0"/>
            <a:r>
              <a:rPr lang="en-US" dirty="0">
                <a:latin typeface="+mn-lt"/>
              </a:rPr>
              <a:t>Clean commits and merges</a:t>
            </a:r>
          </a:p>
          <a:p>
            <a:pPr lvl="0"/>
            <a:r>
              <a:rPr lang="en-US" dirty="0">
                <a:latin typeface="+mn-lt"/>
              </a:rPr>
              <a:t>Works with any Git provider (GitHub, GitLab, Bitbucket)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4515806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DDE10-9D20-2480-C058-87127E4F3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Installing mob.sh</a:t>
            </a:r>
            <a:br>
              <a:rPr lang="en-US" dirty="0">
                <a:solidFill>
                  <a:schemeClr val="tx1"/>
                </a:solidFill>
                <a:latin typeface="+mn-lt"/>
              </a:rPr>
            </a:br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2AE29-F9AF-6BF7-2A72-8E4AD0BC6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85000" lnSpcReduction="20000"/>
          </a:bodyPr>
          <a:lstStyle/>
          <a:p>
            <a:pPr indent="0">
              <a:buNone/>
            </a:pPr>
            <a:r>
              <a:rPr lang="en-US" dirty="0">
                <a:latin typeface="+mn-lt"/>
              </a:rPr>
              <a:t>Requirements</a:t>
            </a:r>
          </a:p>
          <a:p>
            <a:pPr marL="685800"/>
            <a:r>
              <a:rPr lang="en-US" dirty="0">
                <a:latin typeface="+mn-lt"/>
              </a:rPr>
              <a:t>Git installed</a:t>
            </a:r>
          </a:p>
          <a:p>
            <a:pPr marL="685800"/>
            <a:r>
              <a:rPr lang="en-US" dirty="0">
                <a:latin typeface="+mn-lt"/>
              </a:rPr>
              <a:t>macOS, Linux, or WSL</a:t>
            </a:r>
          </a:p>
          <a:p>
            <a:pPr marL="685800"/>
            <a:r>
              <a:rPr lang="en-US" dirty="0">
                <a:latin typeface="+mn-lt"/>
              </a:rPr>
              <a:t>Optional: Homebrew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  <a:p>
            <a:pPr marL="685800"/>
            <a:endParaRPr lang="en-US" dirty="0">
              <a:latin typeface="+mn-lt"/>
            </a:endParaRPr>
          </a:p>
          <a:p>
            <a:pPr indent="0">
              <a:buNone/>
            </a:pPr>
            <a:r>
              <a:rPr lang="en-US" dirty="0">
                <a:latin typeface="+mn-lt"/>
              </a:rPr>
              <a:t>Install Options</a:t>
            </a:r>
          </a:p>
          <a:p>
            <a:pPr marL="685800"/>
            <a:r>
              <a:rPr lang="en-US" dirty="0">
                <a:latin typeface="+mn-lt"/>
              </a:rPr>
              <a:t>Homebrew (recommended)</a:t>
            </a:r>
            <a:br>
              <a:rPr lang="en-US" dirty="0">
                <a:latin typeface="+mn-lt"/>
              </a:rPr>
            </a:br>
            <a:br>
              <a:rPr lang="en-US" dirty="0">
                <a:latin typeface="+mn-lt"/>
              </a:rPr>
            </a:br>
            <a:r>
              <a:rPr lang="en-US" dirty="0">
                <a:latin typeface="Consolas" panose="020B0609020204030204" pitchFamily="49" charset="0"/>
              </a:rPr>
              <a:t>brew install mob</a:t>
            </a:r>
            <a:br>
              <a:rPr lang="en-US" dirty="0">
                <a:latin typeface="+mn-lt"/>
              </a:rPr>
            </a:br>
            <a:endParaRPr lang="en-US" dirty="0">
              <a:latin typeface="+mn-lt"/>
            </a:endParaRPr>
          </a:p>
          <a:p>
            <a:pPr marL="685800"/>
            <a:r>
              <a:rPr lang="en-US" dirty="0">
                <a:latin typeface="+mn-lt"/>
              </a:rPr>
              <a:t>Curl installer</a:t>
            </a:r>
          </a:p>
          <a:p>
            <a:pPr lvl="0" indent="0">
              <a:buNone/>
            </a:pP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	</a:t>
            </a:r>
            <a:r>
              <a:rPr lang="en-US" dirty="0">
                <a:latin typeface="Consolas" panose="020B0609020204030204" pitchFamily="49" charset="0"/>
              </a:rPr>
              <a:t>curl -</a:t>
            </a:r>
            <a:r>
              <a:rPr lang="en-US" dirty="0" err="1">
                <a:latin typeface="Consolas" panose="020B0609020204030204" pitchFamily="49" charset="0"/>
              </a:rPr>
              <a:t>sL</a:t>
            </a:r>
            <a:r>
              <a:rPr lang="en-US" dirty="0">
                <a:latin typeface="Consolas" panose="020B0609020204030204" pitchFamily="49" charset="0"/>
              </a:rPr>
              <a:t> https://install.mob.sh | </a:t>
            </a:r>
            <a:r>
              <a:rPr lang="en-US" dirty="0" err="1">
                <a:latin typeface="Consolas" panose="020B0609020204030204" pitchFamily="49" charset="0"/>
              </a:rPr>
              <a:t>sh</a:t>
            </a:r>
            <a:endParaRPr lang="en-US" dirty="0">
              <a:latin typeface="Consolas" panose="020B0609020204030204" pitchFamily="49" charset="0"/>
            </a:endParaRPr>
          </a:p>
          <a:p>
            <a:pPr lvl="0" indent="0">
              <a:buNone/>
            </a:pPr>
            <a:endParaRPr lang="en-US" dirty="0">
              <a:latin typeface="+mn-lt"/>
            </a:endParaRPr>
          </a:p>
          <a:p>
            <a:pPr marL="685800"/>
            <a:r>
              <a:rPr lang="en-US" dirty="0">
                <a:latin typeface="+mn-lt"/>
              </a:rPr>
              <a:t>Manual</a:t>
            </a:r>
          </a:p>
          <a:p>
            <a:pPr lvl="2"/>
            <a:r>
              <a:rPr lang="en-US" dirty="0">
                <a:latin typeface="+mn-lt"/>
              </a:rPr>
              <a:t>Download from </a:t>
            </a:r>
            <a:r>
              <a:rPr lang="en-US" dirty="0">
                <a:latin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https://mob.sh</a:t>
            </a:r>
          </a:p>
          <a:p>
            <a:pPr lvl="2"/>
            <a:r>
              <a:rPr lang="en-US" dirty="0">
                <a:latin typeface="+mn-lt"/>
              </a:rPr>
              <a:t>Add to PATH</a:t>
            </a:r>
          </a:p>
          <a:p>
            <a:pPr lvl="2"/>
            <a:r>
              <a:rPr lang="en-US" dirty="0">
                <a:latin typeface="+mn-lt"/>
              </a:rPr>
              <a:t>Verify with:</a:t>
            </a:r>
          </a:p>
          <a:p>
            <a:pPr lvl="0" indent="0">
              <a:buNone/>
            </a:pP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	</a:t>
            </a:r>
            <a:r>
              <a:rPr lang="en-US" dirty="0">
                <a:latin typeface="Consolas" panose="020B0609020204030204" pitchFamily="49" charset="0"/>
              </a:rPr>
              <a:t>mob version</a:t>
            </a:r>
          </a:p>
        </p:txBody>
      </p:sp>
    </p:spTree>
    <p:extLst>
      <p:ext uri="{BB962C8B-B14F-4D97-AF65-F5344CB8AC3E}">
        <p14:creationId xmlns:p14="http://schemas.microsoft.com/office/powerpoint/2010/main" val="282882324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>
                <a:latin typeface="+mn-lt"/>
              </a:rPr>
              <a:t>🔧 First‑Time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Set your preferred editor</a:t>
            </a:r>
          </a:p>
          <a:p>
            <a:pPr lvl="0" indent="0">
              <a:buNone/>
            </a:pPr>
            <a:r>
              <a:rPr dirty="0">
                <a:latin typeface="Consolas" panose="020B0609020204030204" pitchFamily="49" charset="0"/>
              </a:rPr>
              <a:t>mob config editor "code"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Set your default WIP branch name</a:t>
            </a:r>
          </a:p>
          <a:p>
            <a:pPr lvl="0" indent="0">
              <a:buNone/>
            </a:pPr>
            <a:r>
              <a:rPr dirty="0">
                <a:latin typeface="Consolas" panose="020B0609020204030204" pitchFamily="49" charset="0"/>
              </a:rPr>
              <a:t>mob config </a:t>
            </a:r>
            <a:r>
              <a:rPr dirty="0" err="1">
                <a:latin typeface="Consolas" panose="020B0609020204030204" pitchFamily="49" charset="0"/>
              </a:rPr>
              <a:t>wip</a:t>
            </a:r>
            <a:r>
              <a:rPr dirty="0">
                <a:latin typeface="Consolas" panose="020B0609020204030204" pitchFamily="49" charset="0"/>
              </a:rPr>
              <a:t>-branch "mob-session"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Optional: Set timer duration</a:t>
            </a:r>
          </a:p>
          <a:p>
            <a:pPr lvl="0" indent="0">
              <a:buNone/>
            </a:pPr>
            <a:r>
              <a:rPr dirty="0">
                <a:latin typeface="Consolas" panose="020B0609020204030204" pitchFamily="49" charset="0"/>
              </a:rPr>
              <a:t>mob config timer 5</a:t>
            </a:r>
          </a:p>
        </p:txBody>
      </p:sp>
    </p:spTree>
    <p:extLst>
      <p:ext uri="{BB962C8B-B14F-4D97-AF65-F5344CB8AC3E}">
        <p14:creationId xmlns:p14="http://schemas.microsoft.com/office/powerpoint/2010/main" val="13077175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>
                <a:latin typeface="+mn-lt"/>
              </a:rPr>
              <a:t>🏁 Starting a Mob Session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Begin a session</a:t>
            </a:r>
          </a:p>
          <a:p>
            <a:pPr lvl="0" indent="0">
              <a:buNone/>
            </a:pPr>
            <a:r>
              <a:rPr dirty="0">
                <a:latin typeface="Consolas" panose="020B0609020204030204" pitchFamily="49" charset="0"/>
              </a:rPr>
              <a:t>mob start</a:t>
            </a:r>
          </a:p>
          <a:p>
            <a:pPr marL="0" lvl="0" indent="0">
              <a:buNone/>
            </a:pPr>
            <a:br>
              <a:rPr lang="en-US" dirty="0">
                <a:latin typeface="+mn-lt"/>
              </a:rPr>
            </a:br>
            <a:r>
              <a:rPr dirty="0">
                <a:latin typeface="+mn-lt"/>
              </a:rPr>
              <a:t>What happens: </a:t>
            </a:r>
            <a:endParaRPr lang="en-US" dirty="0">
              <a:latin typeface="+mn-lt"/>
            </a:endParaRPr>
          </a:p>
          <a:p>
            <a:pPr lvl="1"/>
            <a:r>
              <a:rPr dirty="0">
                <a:latin typeface="+mn-lt"/>
              </a:rPr>
              <a:t>Creates/updates a WIP branch - Stashes local changes </a:t>
            </a:r>
            <a:endParaRPr lang="en-US" dirty="0">
              <a:latin typeface="+mn-lt"/>
            </a:endParaRPr>
          </a:p>
          <a:p>
            <a:pPr lvl="1"/>
            <a:r>
              <a:rPr dirty="0">
                <a:latin typeface="+mn-lt"/>
              </a:rPr>
              <a:t>Opens your editor - Starts optional timer</a:t>
            </a:r>
          </a:p>
        </p:txBody>
      </p:sp>
    </p:spTree>
    <p:extLst>
      <p:ext uri="{BB962C8B-B14F-4D97-AF65-F5344CB8AC3E}">
        <p14:creationId xmlns:p14="http://schemas.microsoft.com/office/powerpoint/2010/main" val="56292284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>
                <a:latin typeface="+mn-lt"/>
              </a:rPr>
              <a:t>🔄 Handoff to the Next Driver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When your rotation ends</a:t>
            </a:r>
          </a:p>
          <a:p>
            <a:pPr lvl="0" indent="0">
              <a:buNone/>
            </a:pPr>
            <a:r>
              <a:rPr dirty="0">
                <a:latin typeface="Consolas" panose="020B0609020204030204" pitchFamily="49" charset="0"/>
              </a:rPr>
              <a:t>mob next</a:t>
            </a:r>
          </a:p>
          <a:p>
            <a:pPr marL="0" lvl="0" indent="0">
              <a:buNone/>
            </a:pPr>
            <a:br>
              <a:rPr lang="en-US" dirty="0">
                <a:latin typeface="+mn-lt"/>
              </a:rPr>
            </a:br>
            <a:r>
              <a:rPr dirty="0">
                <a:latin typeface="+mn-lt"/>
              </a:rPr>
              <a:t>This: </a:t>
            </a:r>
            <a:endParaRPr lang="en-US" dirty="0">
              <a:latin typeface="+mn-lt"/>
            </a:endParaRPr>
          </a:p>
          <a:p>
            <a:pPr lvl="1"/>
            <a:r>
              <a:rPr dirty="0">
                <a:latin typeface="+mn-lt"/>
              </a:rPr>
              <a:t>Commits WIP </a:t>
            </a:r>
            <a:endParaRPr lang="en-US" dirty="0">
              <a:latin typeface="+mn-lt"/>
            </a:endParaRPr>
          </a:p>
          <a:p>
            <a:pPr lvl="1"/>
            <a:r>
              <a:rPr dirty="0">
                <a:latin typeface="+mn-lt"/>
              </a:rPr>
              <a:t>Pushes to remote</a:t>
            </a:r>
            <a:endParaRPr lang="en-US" dirty="0">
              <a:latin typeface="+mn-lt"/>
            </a:endParaRPr>
          </a:p>
          <a:p>
            <a:pPr lvl="1"/>
            <a:r>
              <a:rPr dirty="0">
                <a:latin typeface="+mn-lt"/>
              </a:rPr>
              <a:t>Prepares the next driver’s environment</a:t>
            </a:r>
          </a:p>
        </p:txBody>
      </p:sp>
    </p:spTree>
    <p:extLst>
      <p:ext uri="{BB962C8B-B14F-4D97-AF65-F5344CB8AC3E}">
        <p14:creationId xmlns:p14="http://schemas.microsoft.com/office/powerpoint/2010/main" val="243376151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>
                <a:latin typeface="+mn-lt"/>
              </a:rPr>
              <a:t>🧪 Running Tests During the Mob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dirty="0">
                <a:latin typeface="+mn-lt"/>
              </a:rPr>
              <a:t>Use watch mode (Jest, </a:t>
            </a:r>
            <a:r>
              <a:rPr dirty="0" err="1">
                <a:latin typeface="+mn-lt"/>
              </a:rPr>
              <a:t>Vitest</a:t>
            </a:r>
            <a:r>
              <a:rPr dirty="0">
                <a:latin typeface="+mn-lt"/>
              </a:rPr>
              <a:t>, </a:t>
            </a:r>
            <a:r>
              <a:rPr dirty="0" err="1">
                <a:latin typeface="+mn-lt"/>
              </a:rPr>
              <a:t>pytest</a:t>
            </a:r>
            <a:r>
              <a:rPr dirty="0">
                <a:latin typeface="+mn-lt"/>
              </a:rPr>
              <a:t>‑watch)</a:t>
            </a:r>
          </a:p>
          <a:p>
            <a:pPr lvl="0"/>
            <a:r>
              <a:rPr dirty="0">
                <a:latin typeface="+mn-lt"/>
              </a:rPr>
              <a:t>Keep terminal visible to the whole mob</a:t>
            </a:r>
          </a:p>
          <a:p>
            <a:pPr lvl="0"/>
            <a:r>
              <a:rPr dirty="0">
                <a:latin typeface="+mn-lt"/>
              </a:rPr>
              <a:t>Encourage “test first” flow during rotations</a:t>
            </a:r>
          </a:p>
        </p:txBody>
      </p:sp>
    </p:spTree>
    <p:extLst>
      <p:ext uri="{BB962C8B-B14F-4D97-AF65-F5344CB8AC3E}">
        <p14:creationId xmlns:p14="http://schemas.microsoft.com/office/powerpoint/2010/main" val="242985597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>
                <a:latin typeface="+mn-lt"/>
              </a:rPr>
              <a:t>🚀 Finishing the Mob Session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>
                <a:latin typeface="+mn-lt"/>
              </a:rPr>
              <a:t>When the feature is ready</a:t>
            </a:r>
          </a:p>
          <a:p>
            <a:pPr lvl="0" indent="0">
              <a:buNone/>
            </a:pPr>
            <a:r>
              <a:rPr dirty="0">
                <a:latin typeface="Consolas" panose="020B0609020204030204" pitchFamily="49" charset="0"/>
              </a:rPr>
              <a:t>mob done</a:t>
            </a:r>
          </a:p>
          <a:p>
            <a:pPr marL="0" lvl="0" indent="0">
              <a:buNone/>
            </a:pPr>
            <a:endParaRPr lang="en-US" dirty="0">
              <a:latin typeface="+mn-lt"/>
            </a:endParaRPr>
          </a:p>
          <a:p>
            <a:pPr marL="0" lvl="0" indent="0">
              <a:buNone/>
            </a:pPr>
            <a:r>
              <a:rPr dirty="0">
                <a:latin typeface="+mn-lt"/>
              </a:rPr>
              <a:t>This: </a:t>
            </a:r>
            <a:endParaRPr lang="en-US" dirty="0">
              <a:latin typeface="+mn-lt"/>
            </a:endParaRPr>
          </a:p>
          <a:p>
            <a:pPr lvl="1"/>
            <a:r>
              <a:rPr dirty="0">
                <a:latin typeface="+mn-lt"/>
              </a:rPr>
              <a:t>Squashes WIP commits</a:t>
            </a:r>
            <a:endParaRPr lang="en-US" dirty="0">
              <a:latin typeface="+mn-lt"/>
            </a:endParaRPr>
          </a:p>
          <a:p>
            <a:pPr lvl="1"/>
            <a:r>
              <a:rPr dirty="0">
                <a:latin typeface="+mn-lt"/>
              </a:rPr>
              <a:t>Merges into your main branch</a:t>
            </a:r>
            <a:endParaRPr lang="en-US" dirty="0">
              <a:latin typeface="+mn-lt"/>
            </a:endParaRPr>
          </a:p>
          <a:p>
            <a:pPr lvl="1"/>
            <a:r>
              <a:rPr dirty="0">
                <a:latin typeface="+mn-lt"/>
              </a:rPr>
              <a:t>Cleans up the WIP branch</a:t>
            </a:r>
          </a:p>
        </p:txBody>
      </p:sp>
    </p:spTree>
    <p:extLst>
      <p:ext uri="{BB962C8B-B14F-4D97-AF65-F5344CB8AC3E}">
        <p14:creationId xmlns:p14="http://schemas.microsoft.com/office/powerpoint/2010/main" val="200999474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ODE Train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DEA5D72-37B1-4E22-BDC4-A589D83B7646}" vid="{DD254BF8-1D5F-4196-AA68-4DB20BF61A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jMM CODE Training Slide Template</Template>
  <TotalTime>2630</TotalTime>
  <Words>2625</Words>
  <Application>Microsoft Office PowerPoint</Application>
  <PresentationFormat>On-screen Show (16:9)</PresentationFormat>
  <Paragraphs>325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Consolas</vt:lpstr>
      <vt:lpstr>Noto Sans</vt:lpstr>
      <vt:lpstr>Victor Mono</vt:lpstr>
      <vt:lpstr>CODE Training</vt:lpstr>
      <vt:lpstr>📘 Mob.sh: Install, Configure, and Use</vt:lpstr>
      <vt:lpstr>👥 What is Mob Programming?</vt:lpstr>
      <vt:lpstr>What mob.sh Solves</vt:lpstr>
      <vt:lpstr>Installing mob.sh </vt:lpstr>
      <vt:lpstr>🔧 First‑Time Configuration</vt:lpstr>
      <vt:lpstr>🏁 Starting a Mob Session</vt:lpstr>
      <vt:lpstr>🔄 Handoff to the Next Driver</vt:lpstr>
      <vt:lpstr>🧪 Running Tests During the Mob</vt:lpstr>
      <vt:lpstr>🚀 Finishing the Mob Session</vt:lpstr>
      <vt:lpstr>🧱 Branching Model Best Practices</vt:lpstr>
      <vt:lpstr>🧭 Role Rotation Tips</vt:lpstr>
      <vt:lpstr>🛠️ Advanced Features</vt:lpstr>
      <vt:lpstr>🧹 Troubleshooting</vt:lpstr>
      <vt:lpstr>📚 Resources</vt:lpstr>
      <vt:lpstr>Lab: Mob Programming Setup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>John Miller</cp:lastModifiedBy>
  <cp:revision>2</cp:revision>
  <dcterms:created xsi:type="dcterms:W3CDTF">2026-01-22T22:01:23Z</dcterms:created>
  <dcterms:modified xsi:type="dcterms:W3CDTF">2026-01-24T18:30:36Z</dcterms:modified>
</cp:coreProperties>
</file>